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imo" panose="020B0604020202020204" charset="0"/>
      <p:regular r:id="rId17"/>
      <p:bold r:id="rId18"/>
      <p:italic r:id="rId19"/>
      <p:boldItalic r:id="rId20"/>
    </p:embeddedFont>
    <p:embeddedFont>
      <p:font typeface="Bebas Neue" panose="020B0606020202050201" pitchFamily="34" charset="0"/>
      <p:regular r:id="rId21"/>
    </p:embeddedFont>
    <p:embeddedFont>
      <p:font typeface="Roboto Condensed Light" panose="02000000000000000000" pitchFamily="2" charset="0"/>
      <p:regular r:id="rId22"/>
      <p:italic r:id="rId23"/>
    </p:embeddedFont>
    <p:embeddedFont>
      <p:font typeface="Roboto Mono" panose="00000009000000000000" pitchFamily="49" charset="0"/>
      <p:regular r:id="rId24"/>
      <p:bold r:id="rId25"/>
      <p:italic r:id="rId26"/>
      <p:boldItalic r:id="rId27"/>
    </p:embeddedFont>
    <p:embeddedFont>
      <p:font typeface="Roboto Mono Medium" panose="00000009000000000000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4ad2feb3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4ad2feb3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4ad2feb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94ad2feb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4ad2feb3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94ad2feb3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4ecb0438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94ecb0438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4ecb043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94ecb043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4ecb043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94ecb043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293750" y="1495425"/>
            <a:ext cx="37644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58" name="Google Shape;58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/>
          </p:nvPr>
        </p:nvSpPr>
        <p:spPr>
          <a:xfrm>
            <a:off x="806111" y="1859125"/>
            <a:ext cx="711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/>
          </p:nvPr>
        </p:nvSpPr>
        <p:spPr>
          <a:xfrm>
            <a:off x="806111" y="3601725"/>
            <a:ext cx="711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4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83" name="Google Shape;83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14300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714300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3456750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3456750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"/>
          </p:nvPr>
        </p:nvSpPr>
        <p:spPr>
          <a:xfrm>
            <a:off x="6199188" y="24846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6199188" y="3131503"/>
            <a:ext cx="22305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2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3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4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5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7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8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7" name="Google Shape;127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 idx="2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3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 idx="5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6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857450" y="730575"/>
            <a:ext cx="19383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2704575" y="1488775"/>
            <a:ext cx="3734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2"/>
          </p:nvPr>
        </p:nvSpPr>
        <p:spPr>
          <a:xfrm>
            <a:off x="3857450" y="2029025"/>
            <a:ext cx="19383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3"/>
          </p:nvPr>
        </p:nvSpPr>
        <p:spPr>
          <a:xfrm>
            <a:off x="2704575" y="2787225"/>
            <a:ext cx="3734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4"/>
          </p:nvPr>
        </p:nvSpPr>
        <p:spPr>
          <a:xfrm>
            <a:off x="3780800" y="3330900"/>
            <a:ext cx="19383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5"/>
          </p:nvPr>
        </p:nvSpPr>
        <p:spPr>
          <a:xfrm>
            <a:off x="2704575" y="4089100"/>
            <a:ext cx="3734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2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2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3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4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5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6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7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71" name="Google Shape;171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5703750" y="2703350"/>
            <a:ext cx="2429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276975" y="1304150"/>
            <a:ext cx="18558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2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1" name="Google Shape;181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706050" y="1408650"/>
            <a:ext cx="3768300" cy="26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2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2"/>
          </p:nvPr>
        </p:nvSpPr>
        <p:spPr>
          <a:xfrm>
            <a:off x="4669650" y="1408650"/>
            <a:ext cx="3768300" cy="26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subTitle" idx="1"/>
          </p:nvPr>
        </p:nvSpPr>
        <p:spPr>
          <a:xfrm>
            <a:off x="714300" y="1656375"/>
            <a:ext cx="3361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714300" y="490500"/>
            <a:ext cx="2828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2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p28"/>
          <p:cNvSpPr txBox="1"/>
          <p:nvPr/>
        </p:nvSpPr>
        <p:spPr>
          <a:xfrm>
            <a:off x="714300" y="3620145"/>
            <a:ext cx="4739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9" name="Google Shape;199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200" name="Google Shape;200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8" name="Google Shape;208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2"/>
          </p:nvPr>
        </p:nvSpPr>
        <p:spPr>
          <a:xfrm>
            <a:off x="1804169" y="29418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1804169" y="3588701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 idx="3"/>
          </p:nvPr>
        </p:nvSpPr>
        <p:spPr>
          <a:xfrm>
            <a:off x="5109344" y="29418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4"/>
          </p:nvPr>
        </p:nvSpPr>
        <p:spPr>
          <a:xfrm>
            <a:off x="5109344" y="3588701"/>
            <a:ext cx="2230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891925" y="4695675"/>
            <a:ext cx="1527300" cy="3675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17/06/relationships/model3d" Target="../media/model3d1.glb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17/06/relationships/model3d" Target="../media/model3d1.glb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4259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3400" dirty="0">
                <a:latin typeface="Roboto Mono Medium"/>
                <a:ea typeface="Roboto Mono Medium"/>
                <a:cs typeface="Roboto Mono Medium"/>
                <a:sym typeface="Roboto Mono Medium"/>
              </a:rPr>
              <a:t>INFOB2DA | Data Analytics</a:t>
            </a:r>
            <a:endParaRPr sz="3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1400" dirty="0">
                <a:latin typeface="Roboto Mono"/>
                <a:ea typeface="Roboto Mono"/>
                <a:cs typeface="Roboto Mono"/>
                <a:sym typeface="Roboto Mono"/>
              </a:rPr>
              <a:t>Wietse Heijkers</a:t>
            </a:r>
            <a:endParaRPr sz="1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1400" dirty="0">
                <a:latin typeface="Roboto Mono"/>
                <a:ea typeface="Roboto Mono"/>
                <a:cs typeface="Roboto Mono"/>
                <a:sym typeface="Roboto Mono"/>
              </a:rPr>
              <a:t>Aksel Can Sozudogru</a:t>
            </a:r>
            <a:endParaRPr sz="1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714300" y="1421900"/>
            <a:ext cx="80106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Classification methods on blood transfusion data</a:t>
            </a:r>
            <a:endParaRPr sz="21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6B80C652-0E45-F234-A1C8-5DCC777522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3204322"/>
                  </p:ext>
                </p:extLst>
              </p:nvPr>
            </p:nvGraphicFramePr>
            <p:xfrm>
              <a:off x="5391351" y="2357984"/>
              <a:ext cx="3235994" cy="28933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5994" cy="2893359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2373541" ay="913531" az="-7344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44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6B80C652-0E45-F234-A1C8-5DCC777522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1351" y="2357984"/>
                <a:ext cx="3235994" cy="289335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Classification Reports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174" y="1313424"/>
            <a:ext cx="1598451" cy="18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2" y="2278350"/>
            <a:ext cx="2608800" cy="2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569" y="2522487"/>
            <a:ext cx="1752049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550" y="2522473"/>
            <a:ext cx="2109550" cy="105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2550" y="1313425"/>
            <a:ext cx="2109550" cy="10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446175" y="1689425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KNN Reports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3102163" y="371425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GNB Reports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4999625" y="171580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SVM Reports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7152800" y="4061025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MLP Reports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1822275" y="1794700"/>
            <a:ext cx="2406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0" name="Google Shape;330;p40"/>
          <p:cNvSpPr/>
          <p:nvPr/>
        </p:nvSpPr>
        <p:spPr>
          <a:xfrm rot="10800000">
            <a:off x="3586338" y="3304875"/>
            <a:ext cx="2406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1" name="Google Shape;331;p40"/>
          <p:cNvSpPr/>
          <p:nvPr/>
        </p:nvSpPr>
        <p:spPr>
          <a:xfrm rot="10800000">
            <a:off x="7719800" y="3650275"/>
            <a:ext cx="2406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5492288" y="2148125"/>
            <a:ext cx="2406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796AB6E8-E7F8-ED62-F281-0CD6FBBDB9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0635291"/>
                  </p:ext>
                </p:extLst>
              </p:nvPr>
            </p:nvGraphicFramePr>
            <p:xfrm>
              <a:off x="1400927" y="3837967"/>
              <a:ext cx="2551549" cy="239921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51549" cy="2399218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233185" ay="84690" az="91866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79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796AB6E8-E7F8-ED62-F281-0CD6FBBDB9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0927" y="3837967"/>
                <a:ext cx="2551549" cy="239921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F-beta score</a:t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5400" y="1293800"/>
            <a:ext cx="1649775" cy="2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813" y="1971748"/>
            <a:ext cx="2464500" cy="12000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EF1054F8-F8EE-0C85-EF21-278C606DC0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3904751"/>
                  </p:ext>
                </p:extLst>
              </p:nvPr>
            </p:nvGraphicFramePr>
            <p:xfrm>
              <a:off x="440088" y="2996073"/>
              <a:ext cx="2493333" cy="25313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93333" cy="2531398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99352" ay="4017606" az="-1070854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3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EF1054F8-F8EE-0C85-EF21-278C606DC0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88" y="2996073"/>
                <a:ext cx="2493333" cy="25313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Cross Validation</a:t>
            </a: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024" y="1099738"/>
            <a:ext cx="1464550" cy="34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50" y="2863500"/>
            <a:ext cx="3808251" cy="15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 rotWithShape="1">
          <a:blip r:embed="rId5">
            <a:alphaModFix/>
          </a:blip>
          <a:srcRect b="4571"/>
          <a:stretch/>
        </p:blipFill>
        <p:spPr>
          <a:xfrm>
            <a:off x="1762050" y="1159150"/>
            <a:ext cx="3808251" cy="16800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838C12EB-6B69-91CB-F07C-831AC904A2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0562682"/>
                  </p:ext>
                </p:extLst>
              </p:nvPr>
            </p:nvGraphicFramePr>
            <p:xfrm>
              <a:off x="-304042" y="3278029"/>
              <a:ext cx="2206147" cy="211105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06147" cy="2111057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9429315" ay="2745435" az="-100763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838C12EB-6B69-91CB-F07C-831AC904A2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04042" y="3278029"/>
                <a:ext cx="2206147" cy="21110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Cross Validation (70/30)</a:t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779525" y="1524750"/>
            <a:ext cx="298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Without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779525" y="2972850"/>
            <a:ext cx="298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625" y="1270650"/>
            <a:ext cx="3424426" cy="1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625" y="2919045"/>
            <a:ext cx="3424424" cy="159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000" y="2420049"/>
            <a:ext cx="3844726" cy="12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6309600" y="2057400"/>
            <a:ext cx="298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Actual classes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33358F5E-3476-966C-3AD4-8291D2B476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662039"/>
                  </p:ext>
                </p:extLst>
              </p:nvPr>
            </p:nvGraphicFramePr>
            <p:xfrm>
              <a:off x="-1274843" y="2723654"/>
              <a:ext cx="2225165" cy="226320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25165" cy="2263202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329959" ay="537984" az="2437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33358F5E-3476-966C-3AD4-8291D2B47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274843" y="2723654"/>
                <a:ext cx="2225165" cy="22632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714300" y="226890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Thank You!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DB3185CB-DE7F-FAC3-354A-F5B96923C4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6409531"/>
                  </p:ext>
                </p:extLst>
              </p:nvPr>
            </p:nvGraphicFramePr>
            <p:xfrm>
              <a:off x="-603432" y="1111429"/>
              <a:ext cx="2862790" cy="26725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62790" cy="2672572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9766592" ay="-455326" az="1406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88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DB3185CB-DE7F-FAC3-354A-F5B96923C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03432" y="1111429"/>
                <a:ext cx="2862790" cy="26725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578225" y="460325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About the dataset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771300" y="3347775"/>
            <a:ext cx="12531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4323178" y="1818313"/>
            <a:ext cx="17046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3587505" y="1262559"/>
            <a:ext cx="25833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Nearly half of the patients last donated blood two or four months ago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5847450" y="2863813"/>
            <a:ext cx="2085281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738 patients were represented.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3221676" y="2560963"/>
            <a:ext cx="22809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If a patient donated blood for the first time more than 7 years ago, it was likely that they donated in total of more than 10 times.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602343" y="3062853"/>
            <a:ext cx="1759973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One patient donated 12.5 L of blood, donating blood 50 times.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81397" y="1295563"/>
            <a:ext cx="2041798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Most total number of donations were one time, with 158 donations. Two time donors came second with 112 donations.</a:t>
            </a: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6392804" y="1484349"/>
            <a:ext cx="2751196" cy="81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There were 3 times more class 0 patients than class 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5799DABA-9230-53E7-AFE5-40ECFB7860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0276806"/>
                  </p:ext>
                </p:extLst>
              </p:nvPr>
            </p:nvGraphicFramePr>
            <p:xfrm>
              <a:off x="7069110" y="2547145"/>
              <a:ext cx="2018393" cy="26467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8393" cy="2646760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3441763" ay="-2812194" az="-29238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79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5799DABA-9230-53E7-AFE5-40ECFB7860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9110" y="2547145"/>
                <a:ext cx="2018393" cy="264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/>
          </a:p>
        </p:txBody>
      </p:sp>
      <p:pic>
        <p:nvPicPr>
          <p:cNvPr id="253" name="Google Shape;253;p33" descr="metin, ekran görüntüsü, diyagram, sayı, numara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513" y="105215"/>
            <a:ext cx="3200974" cy="271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300" y="2881455"/>
            <a:ext cx="6247393" cy="201942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8142F1A5-52B6-326C-0903-2EC27F79B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8561407"/>
                  </p:ext>
                </p:extLst>
              </p:nvPr>
            </p:nvGraphicFramePr>
            <p:xfrm>
              <a:off x="7624689" y="1310717"/>
              <a:ext cx="2399222" cy="21136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99222" cy="2113601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6786749" ay="-3935422" az="-69067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79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8142F1A5-52B6-326C-0903-2EC27F79B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4689" y="1310717"/>
                <a:ext cx="2399222" cy="21136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3200">
                <a:latin typeface="Roboto Mono Medium"/>
                <a:ea typeface="Roboto Mono Medium"/>
                <a:cs typeface="Roboto Mono Medium"/>
                <a:sym typeface="Roboto Mono Medium"/>
              </a:rPr>
              <a:t>Creating train and test splits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00" y="1242841"/>
            <a:ext cx="3219779" cy="3204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4"/>
          <p:cNvCxnSpPr/>
          <p:nvPr/>
        </p:nvCxnSpPr>
        <p:spPr>
          <a:xfrm>
            <a:off x="4287078" y="1278835"/>
            <a:ext cx="0" cy="3107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1" y="1242841"/>
            <a:ext cx="3167270" cy="32092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BC19417E-D479-F622-1F9E-E62334A20D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4818779"/>
                  </p:ext>
                </p:extLst>
              </p:nvPr>
            </p:nvGraphicFramePr>
            <p:xfrm>
              <a:off x="7906305" y="-69023"/>
              <a:ext cx="2475389" cy="24563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75389" cy="2456345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6534267" ay="-2179885" az="72017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79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BC19417E-D479-F622-1F9E-E62334A20D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6305" y="-69023"/>
                <a:ext cx="2475389" cy="24563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3600">
                <a:latin typeface="Roboto Mono Medium"/>
                <a:ea typeface="Roboto Mono Medium"/>
                <a:cs typeface="Roboto Mono Medium"/>
                <a:sym typeface="Roboto Mono Medium"/>
              </a:rPr>
              <a:t>K Nearest Neighbours </a:t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6" y="1256175"/>
            <a:ext cx="4373975" cy="13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5" y="2796800"/>
            <a:ext cx="4373976" cy="196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701" y="1646700"/>
            <a:ext cx="3958899" cy="21708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9074A40E-4D06-A9E6-DBD5-870D89F12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5176898"/>
                  </p:ext>
                </p:extLst>
              </p:nvPr>
            </p:nvGraphicFramePr>
            <p:xfrm>
              <a:off x="7097914" y="-808783"/>
              <a:ext cx="2094558" cy="23040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94558" cy="2304013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94866" ay="31225" az="-1025427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797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9074A40E-4D06-A9E6-DBD5-870D89F12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7914" y="-808783"/>
                <a:ext cx="2094558" cy="230401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3600">
                <a:latin typeface="Roboto Mono Medium"/>
                <a:ea typeface="Roboto Mono Medium"/>
                <a:cs typeface="Roboto Mono Medium"/>
                <a:sym typeface="Roboto Mono Medium"/>
              </a:rPr>
              <a:t>Gaussian Naïve Bayes 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175" y="1384027"/>
            <a:ext cx="1879648" cy="280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6" y="1256175"/>
            <a:ext cx="4373975" cy="13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25" y="2884605"/>
            <a:ext cx="4373975" cy="14010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E0BF94FA-5DD8-E65A-9524-B453ECC122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590566"/>
                  </p:ext>
                </p:extLst>
              </p:nvPr>
            </p:nvGraphicFramePr>
            <p:xfrm>
              <a:off x="7546928" y="532337"/>
              <a:ext cx="2361137" cy="22088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61137" cy="2208806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56584" ay="-1790104" az="993272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79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E0BF94FA-5DD8-E65A-9524-B453ECC122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6928" y="532337"/>
                <a:ext cx="2361137" cy="22088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3600">
                <a:latin typeface="Roboto Mono Medium"/>
                <a:ea typeface="Roboto Mono Medium"/>
                <a:cs typeface="Roboto Mono Medium"/>
                <a:sym typeface="Roboto Mono Medium"/>
              </a:rPr>
              <a:t>Support Vector Classifier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566" y="1256172"/>
            <a:ext cx="2614267" cy="31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6" y="1256175"/>
            <a:ext cx="4373975" cy="13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6" y="3050126"/>
            <a:ext cx="4333983" cy="13882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DDAC16FD-DB00-628A-261E-60F916C94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374254"/>
                  </p:ext>
                </p:extLst>
              </p:nvPr>
            </p:nvGraphicFramePr>
            <p:xfrm>
              <a:off x="8293653" y="2438460"/>
              <a:ext cx="2208806" cy="24753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08806" cy="2475385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034934" ay="4298224" az="-91107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79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DDAC16FD-DB00-628A-261E-60F916C94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3653" y="2438460"/>
                <a:ext cx="2208806" cy="24753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2800">
                <a:latin typeface="Roboto Mono Medium"/>
                <a:ea typeface="Roboto Mono Medium"/>
                <a:cs typeface="Roboto Mono Medium"/>
                <a:sym typeface="Roboto Mono Medium"/>
              </a:rPr>
              <a:t>Multilayer Perceptron Classifier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2549" y="1402088"/>
            <a:ext cx="2705700" cy="27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5" y="1247744"/>
            <a:ext cx="4400527" cy="139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38" y="2693962"/>
            <a:ext cx="4400548" cy="14138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112E6711-5535-E75A-9F28-1DCE92073A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711656"/>
                  </p:ext>
                </p:extLst>
              </p:nvPr>
            </p:nvGraphicFramePr>
            <p:xfrm>
              <a:off x="5386091" y="3821891"/>
              <a:ext cx="2513468" cy="21516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13468" cy="2151681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224338" ay="642221" az="-8525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79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112E6711-5535-E75A-9F28-1DCE92073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6091" y="3821891"/>
                <a:ext cx="2513468" cy="21516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Confusion Matrix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1598075" y="1361725"/>
            <a:ext cx="2116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2926525" y="1171525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90/10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5335675" y="1171525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70/30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714300" y="164260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714300" y="225220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GaussianNB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714300" y="293800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SVM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714300" y="3623800"/>
            <a:ext cx="1752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MLP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750" y="1598999"/>
            <a:ext cx="1752000" cy="54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r="-4482"/>
          <a:stretch/>
        </p:blipFill>
        <p:spPr>
          <a:xfrm>
            <a:off x="4999950" y="1598999"/>
            <a:ext cx="1944776" cy="5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750" y="2280048"/>
            <a:ext cx="1752000" cy="52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9950" y="2252200"/>
            <a:ext cx="1861320" cy="5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8700" y="2954050"/>
            <a:ext cx="1691857" cy="5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9950" y="2940200"/>
            <a:ext cx="1861325" cy="52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8700" y="3628050"/>
            <a:ext cx="1691850" cy="55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9950" y="3608024"/>
            <a:ext cx="1861325" cy="5393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9B7E5A0A-8B7D-1FDE-476D-A4A314CC01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4393827"/>
                  </p:ext>
                </p:extLst>
              </p:nvPr>
            </p:nvGraphicFramePr>
            <p:xfrm>
              <a:off x="3558502" y="3828698"/>
              <a:ext cx="2246888" cy="251346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246888" cy="2513467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00700" ay="-2217386" az="55674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79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B Model 1" descr="Red Blood Cells">
                <a:extLst>
                  <a:ext uri="{FF2B5EF4-FFF2-40B4-BE49-F238E27FC236}">
                    <a16:creationId xmlns:a16="http://schemas.microsoft.com/office/drawing/2014/main" id="{9B7E5A0A-8B7D-1FDE-476D-A4A314CC0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8502" y="3828698"/>
                <a:ext cx="2246888" cy="25134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Ekran Gösterisi (16:9)</PresentationFormat>
  <Paragraphs>39</Paragraphs>
  <Slides>14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2" baseType="lpstr">
      <vt:lpstr>Roboto Mono Medium</vt:lpstr>
      <vt:lpstr>Arimo</vt:lpstr>
      <vt:lpstr>Anaheim</vt:lpstr>
      <vt:lpstr>Roboto Mono</vt:lpstr>
      <vt:lpstr>Roboto Condensed Light</vt:lpstr>
      <vt:lpstr>Arial</vt:lpstr>
      <vt:lpstr>Bebas Neue</vt:lpstr>
      <vt:lpstr>Data Analysis for Business by Slidesgo</vt:lpstr>
      <vt:lpstr>INFOB2DA | Data Analytics     Wietse Heijkers Aksel Can Sozudogru </vt:lpstr>
      <vt:lpstr>About the dataset</vt:lpstr>
      <vt:lpstr>PowerPoint Sunusu</vt:lpstr>
      <vt:lpstr>Creating train and test splits</vt:lpstr>
      <vt:lpstr>K Nearest Neighbours </vt:lpstr>
      <vt:lpstr>Gaussian Naïve Bayes </vt:lpstr>
      <vt:lpstr>Support Vector Classifier</vt:lpstr>
      <vt:lpstr>Multilayer Perceptron Classifier</vt:lpstr>
      <vt:lpstr>Confusion Matrix</vt:lpstr>
      <vt:lpstr>Classification Reports</vt:lpstr>
      <vt:lpstr>F-beta score</vt:lpstr>
      <vt:lpstr>Cross Validation</vt:lpstr>
      <vt:lpstr>Cross Validation (70/30)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INFOB2DA | Data Analytics     Wietse Heijkers Aksel Can Sozudogru </dc:title>
  <cp:lastModifiedBy>Aksel Can Sözüdoğru</cp:lastModifiedBy>
  <cp:revision>1</cp:revision>
  <dcterms:modified xsi:type="dcterms:W3CDTF">2023-10-30T23:23:55Z</dcterms:modified>
</cp:coreProperties>
</file>